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33" autoAdjust="0"/>
  </p:normalViewPr>
  <p:slideViewPr>
    <p:cSldViewPr snapToGrid="0" snapToObjects="1">
      <p:cViewPr>
        <p:scale>
          <a:sx n="100" d="100"/>
          <a:sy n="100" d="100"/>
        </p:scale>
        <p:origin x="-80" y="1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November 15, 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November 15,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November 15,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November 15,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November 15, 2013</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November 15,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November 15,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November 15, 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November 15,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15,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November 15,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15, 2013</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vironment.nationalgeographic.com/environment/freshwater/change-the-course/infographi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www.epa.gov/watersense/our_water/tomorrow_beyond.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www.conservewater.utah.gov/Blog/Blog.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hyperlink" Target="http://earthobservatory.nasa.gov/IOTD/view.php?id=813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climate.nasa.gov/state_of_flux%23Elephant_Butte_930x607.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vironment.nationalgeographic.com/environment/freshwater/freshwater-101-quiz/" TargetMode="External"/><Relationship Id="rId3" Type="http://schemas.openxmlformats.org/officeDocument/2006/relationships/hyperlink" Target="http://vimeo.com/1588636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thewaterproject.org/resources/the_water_cycle_presentation.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deo.nationalgeographic.com/video/environment/freshwater/env-freshwater-whycare/" TargetMode="External"/><Relationship Id="rId3" Type="http://schemas.openxmlformats.org/officeDocument/2006/relationships/hyperlink" Target="http://environment.nationalgeographic.com/environment/freshwater/freshwater-101-interact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a:t>
            </a:r>
            <a:r>
              <a:rPr lang="en-US" baseline="30000" dirty="0" smtClean="0"/>
              <a:t>th</a:t>
            </a:r>
            <a:r>
              <a:rPr lang="en-US" dirty="0" smtClean="0"/>
              <a:t> Grade Stem</a:t>
            </a:r>
            <a:endParaRPr lang="en-US" dirty="0"/>
          </a:p>
        </p:txBody>
      </p:sp>
      <p:sp>
        <p:nvSpPr>
          <p:cNvPr id="3" name="Subtitle 2"/>
          <p:cNvSpPr>
            <a:spLocks noGrp="1"/>
          </p:cNvSpPr>
          <p:nvPr>
            <p:ph type="subTitle" idx="1"/>
          </p:nvPr>
        </p:nvSpPr>
        <p:spPr/>
        <p:txBody>
          <a:bodyPr/>
          <a:lstStyle/>
          <a:p>
            <a:r>
              <a:rPr lang="en-US" dirty="0" smtClean="0"/>
              <a:t>November 12, 2013</a:t>
            </a:r>
            <a:endParaRPr lang="en-US" dirty="0"/>
          </a:p>
        </p:txBody>
      </p:sp>
    </p:spTree>
    <p:extLst>
      <p:ext uri="{BB962C8B-B14F-4D97-AF65-F5344CB8AC3E}">
        <p14:creationId xmlns:p14="http://schemas.microsoft.com/office/powerpoint/2010/main" val="48905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Writing	</a:t>
            </a:r>
            <a:endParaRPr lang="en-US" dirty="0"/>
          </a:p>
        </p:txBody>
      </p:sp>
      <p:sp>
        <p:nvSpPr>
          <p:cNvPr id="3" name="Content Placeholder 2"/>
          <p:cNvSpPr>
            <a:spLocks noGrp="1"/>
          </p:cNvSpPr>
          <p:nvPr>
            <p:ph idx="1"/>
          </p:nvPr>
        </p:nvSpPr>
        <p:spPr/>
        <p:txBody>
          <a:bodyPr>
            <a:normAutofit lnSpcReduction="10000"/>
          </a:bodyPr>
          <a:lstStyle/>
          <a:p>
            <a:r>
              <a:rPr lang="en-US" dirty="0" smtClean="0"/>
              <a:t>How much water do you use?</a:t>
            </a:r>
          </a:p>
          <a:p>
            <a:r>
              <a:rPr lang="en-US" dirty="0"/>
              <a:t>	</a:t>
            </a:r>
            <a:r>
              <a:rPr lang="en-US" dirty="0" smtClean="0"/>
              <a:t>- individually</a:t>
            </a:r>
          </a:p>
          <a:p>
            <a:r>
              <a:rPr lang="en-US" dirty="0"/>
              <a:t>	</a:t>
            </a:r>
            <a:r>
              <a:rPr lang="en-US" dirty="0" smtClean="0"/>
              <a:t>- in a group</a:t>
            </a:r>
          </a:p>
          <a:p>
            <a:r>
              <a:rPr lang="en-US" dirty="0"/>
              <a:t>	</a:t>
            </a:r>
            <a:r>
              <a:rPr lang="en-US" dirty="0" smtClean="0"/>
              <a:t>- as a class</a:t>
            </a:r>
          </a:p>
          <a:p>
            <a:endParaRPr lang="en-US" dirty="0"/>
          </a:p>
          <a:p>
            <a:r>
              <a:rPr lang="en-US" dirty="0" smtClean="0">
                <a:hlinkClick r:id="rId2"/>
              </a:rPr>
              <a:t>How can I limit my water use?</a:t>
            </a:r>
            <a:endParaRPr lang="en-US" dirty="0" smtClean="0"/>
          </a:p>
          <a:p>
            <a:endParaRPr lang="en-US" dirty="0"/>
          </a:p>
          <a:p>
            <a:r>
              <a:rPr lang="en-US" dirty="0" smtClean="0"/>
              <a:t>Shared Reading and Writing</a:t>
            </a:r>
          </a:p>
          <a:p>
            <a:r>
              <a:rPr lang="en-US" dirty="0"/>
              <a:t>	</a:t>
            </a:r>
            <a:r>
              <a:rPr lang="en-US" dirty="0" smtClean="0"/>
              <a:t>- What is a cycle?</a:t>
            </a:r>
          </a:p>
          <a:p>
            <a:r>
              <a:rPr lang="en-US" dirty="0"/>
              <a:t>	</a:t>
            </a:r>
            <a:r>
              <a:rPr lang="en-US" dirty="0" smtClean="0"/>
              <a:t>- The Human Water Cycle</a:t>
            </a:r>
            <a:endParaRPr lang="en-US" dirty="0"/>
          </a:p>
        </p:txBody>
      </p:sp>
    </p:spTree>
    <p:extLst>
      <p:ext uri="{BB962C8B-B14F-4D97-AF65-F5344CB8AC3E}">
        <p14:creationId xmlns:p14="http://schemas.microsoft.com/office/powerpoint/2010/main" val="85018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Outlook in Utah</a:t>
            </a:r>
            <a:endParaRPr lang="en-US" dirty="0"/>
          </a:p>
        </p:txBody>
      </p:sp>
      <p:pic>
        <p:nvPicPr>
          <p:cNvPr id="4" name="Content Placeholder 3" descr="Macintosh HD:Users:melissa.garber:Desktop:Screen Shot 2013-11-07 at 5.26.56 PM.png"/>
          <p:cNvPicPr>
            <a:picLocks noGrp="1"/>
          </p:cNvPicPr>
          <p:nvPr>
            <p:ph idx="1"/>
          </p:nvPr>
        </p:nvPicPr>
        <p:blipFill>
          <a:blip r:embed="rId2">
            <a:extLst>
              <a:ext uri="{28A0092B-C50C-407E-A947-70E740481C1C}">
                <a14:useLocalDpi xmlns:a14="http://schemas.microsoft.com/office/drawing/2010/main" val="0"/>
              </a:ext>
            </a:extLst>
          </a:blip>
          <a:srcRect l="-3763" r="-3763"/>
          <a:stretch>
            <a:fillRect/>
          </a:stretch>
        </p:blipFill>
        <p:spPr bwMode="auto">
          <a:xfrm>
            <a:off x="457200" y="1651000"/>
            <a:ext cx="7620000" cy="4475163"/>
          </a:xfrm>
          <a:prstGeom prst="rect">
            <a:avLst/>
          </a:prstGeom>
          <a:noFill/>
          <a:ln>
            <a:noFill/>
          </a:ln>
        </p:spPr>
      </p:pic>
      <p:sp>
        <p:nvSpPr>
          <p:cNvPr id="7" name="Rectangle 6"/>
          <p:cNvSpPr/>
          <p:nvPr/>
        </p:nvSpPr>
        <p:spPr>
          <a:xfrm>
            <a:off x="812800" y="6126163"/>
            <a:ext cx="8178800" cy="369332"/>
          </a:xfrm>
          <a:prstGeom prst="rect">
            <a:avLst/>
          </a:prstGeom>
        </p:spPr>
        <p:txBody>
          <a:bodyPr wrap="square">
            <a:spAutoFit/>
          </a:bodyPr>
          <a:lstStyle/>
          <a:p>
            <a:r>
              <a:rPr lang="en-US" u="sng" dirty="0">
                <a:hlinkClick r:id="rId3"/>
              </a:rPr>
              <a:t>http://www.epa.gov/watersense/our_water/tomorrow_beyond.html</a:t>
            </a:r>
            <a:r>
              <a:rPr lang="en-US" dirty="0"/>
              <a:t> </a:t>
            </a:r>
          </a:p>
        </p:txBody>
      </p:sp>
    </p:spTree>
    <p:extLst>
      <p:ext uri="{BB962C8B-B14F-4D97-AF65-F5344CB8AC3E}">
        <p14:creationId xmlns:p14="http://schemas.microsoft.com/office/powerpoint/2010/main" val="245004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in Utah</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Macintosh HD:Users:melissa.garber:Desktop:Screen Shot 2013-11-04 at 2.13.40 PM.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599"/>
            <a:ext cx="7620000" cy="4373563"/>
          </a:xfrm>
          <a:prstGeom prst="rect">
            <a:avLst/>
          </a:prstGeom>
          <a:noFill/>
          <a:ln>
            <a:noFill/>
          </a:ln>
        </p:spPr>
      </p:pic>
      <p:sp>
        <p:nvSpPr>
          <p:cNvPr id="7" name="Rectangle 6"/>
          <p:cNvSpPr/>
          <p:nvPr/>
        </p:nvSpPr>
        <p:spPr>
          <a:xfrm>
            <a:off x="457200" y="6256804"/>
            <a:ext cx="7124700" cy="369332"/>
          </a:xfrm>
          <a:prstGeom prst="rect">
            <a:avLst/>
          </a:prstGeom>
        </p:spPr>
        <p:txBody>
          <a:bodyPr wrap="square">
            <a:spAutoFit/>
          </a:bodyPr>
          <a:lstStyle/>
          <a:p>
            <a:r>
              <a:rPr lang="en-US" u="sng" dirty="0">
                <a:hlinkClick r:id="rId3"/>
              </a:rPr>
              <a:t>http://www.conservewater.utah.gov/Blog/Blog.html</a:t>
            </a:r>
            <a:r>
              <a:rPr lang="en-US" dirty="0"/>
              <a:t> </a:t>
            </a:r>
          </a:p>
        </p:txBody>
      </p:sp>
    </p:spTree>
    <p:extLst>
      <p:ext uri="{BB962C8B-B14F-4D97-AF65-F5344CB8AC3E}">
        <p14:creationId xmlns:p14="http://schemas.microsoft.com/office/powerpoint/2010/main" val="425336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pic>
        <p:nvPicPr>
          <p:cNvPr id="4" name="Content Placeholder 3" descr="powell_ast_2000142.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925" b="39801"/>
          <a:stretch/>
        </p:blipFill>
        <p:spPr>
          <a:xfrm>
            <a:off x="457200" y="1524318"/>
            <a:ext cx="7620000" cy="5029200"/>
          </a:xfrm>
        </p:spPr>
      </p:pic>
      <p:sp>
        <p:nvSpPr>
          <p:cNvPr id="6" name="Rectangle 5"/>
          <p:cNvSpPr/>
          <p:nvPr/>
        </p:nvSpPr>
        <p:spPr>
          <a:xfrm>
            <a:off x="457200" y="6560553"/>
            <a:ext cx="6756400" cy="276999"/>
          </a:xfrm>
          <a:prstGeom prst="rect">
            <a:avLst/>
          </a:prstGeom>
        </p:spPr>
        <p:txBody>
          <a:bodyPr wrap="square">
            <a:spAutoFit/>
          </a:bodyPr>
          <a:lstStyle/>
          <a:p>
            <a:r>
              <a:rPr lang="en-US" sz="1200" u="sng" dirty="0">
                <a:hlinkClick r:id="rId3"/>
              </a:rPr>
              <a:t>http://earthobservatory.nasa.gov/IOTD/view.php?id=8132</a:t>
            </a:r>
            <a:endParaRPr lang="en-US" sz="1200" dirty="0"/>
          </a:p>
        </p:txBody>
      </p:sp>
    </p:spTree>
    <p:extLst>
      <p:ext uri="{BB962C8B-B14F-4D97-AF65-F5344CB8AC3E}">
        <p14:creationId xmlns:p14="http://schemas.microsoft.com/office/powerpoint/2010/main" val="405346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Images</a:t>
            </a:r>
            <a:endParaRPr lang="en-US" dirty="0"/>
          </a:p>
        </p:txBody>
      </p:sp>
      <p:pic>
        <p:nvPicPr>
          <p:cNvPr id="4" name="Content Placeholder 3" descr="Screen Shot 2013-11-11 at 4.39.4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7" b="1409"/>
          <a:stretch/>
        </p:blipFill>
        <p:spPr>
          <a:xfrm>
            <a:off x="457200" y="0"/>
            <a:ext cx="7620000" cy="6705600"/>
          </a:xfrm>
        </p:spPr>
      </p:pic>
      <p:sp>
        <p:nvSpPr>
          <p:cNvPr id="5" name="TextBox 4"/>
          <p:cNvSpPr txBox="1"/>
          <p:nvPr/>
        </p:nvSpPr>
        <p:spPr>
          <a:xfrm>
            <a:off x="1092200" y="6581001"/>
            <a:ext cx="4701903" cy="276999"/>
          </a:xfrm>
          <a:prstGeom prst="rect">
            <a:avLst/>
          </a:prstGeom>
          <a:noFill/>
        </p:spPr>
        <p:txBody>
          <a:bodyPr wrap="none" rtlCol="0">
            <a:spAutoFit/>
          </a:bodyPr>
          <a:lstStyle/>
          <a:p>
            <a:r>
              <a:rPr lang="en-US" sz="1200" u="sng" dirty="0">
                <a:hlinkClick r:id="rId3"/>
              </a:rPr>
              <a:t>http://climate.nasa.gov/state_of_flux#Elephant_Butte_930x607.jpg</a:t>
            </a:r>
            <a:r>
              <a:rPr lang="en-US" sz="1200" dirty="0"/>
              <a:t> </a:t>
            </a:r>
          </a:p>
        </p:txBody>
      </p:sp>
    </p:spTree>
    <p:extLst>
      <p:ext uri="{BB962C8B-B14F-4D97-AF65-F5344CB8AC3E}">
        <p14:creationId xmlns:p14="http://schemas.microsoft.com/office/powerpoint/2010/main" val="11685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Conserve water – water use, engineer a product or system to limit water use (drip systems, faucet sensors, sprinkling systems, dishwasher or laundry systems, low flow toilets)</a:t>
            </a:r>
          </a:p>
          <a:p>
            <a:endParaRPr lang="en-US" dirty="0"/>
          </a:p>
          <a:p>
            <a:r>
              <a:rPr lang="en-US" dirty="0" smtClean="0"/>
              <a:t>Preserve – keep water unpolluted, filter water, desalination of water</a:t>
            </a:r>
          </a:p>
          <a:p>
            <a:endParaRPr lang="en-US" dirty="0"/>
          </a:p>
          <a:p>
            <a:r>
              <a:rPr lang="en-US" dirty="0" smtClean="0"/>
              <a:t>Harvest – collect rain water, tap water in wells and aquifers, store water in dams and reservoirs, desalination of water</a:t>
            </a:r>
          </a:p>
          <a:p>
            <a:endParaRPr lang="en-US" dirty="0"/>
          </a:p>
          <a:p>
            <a:r>
              <a:rPr lang="en-US" dirty="0" smtClean="0">
                <a:hlinkClick r:id="rId2"/>
              </a:rPr>
              <a:t>Freshwater 101 quiz</a:t>
            </a:r>
            <a:endParaRPr lang="en-US" dirty="0" smtClean="0"/>
          </a:p>
          <a:p>
            <a:r>
              <a:rPr lang="en-US" dirty="0" smtClean="0">
                <a:hlinkClick r:id="rId3"/>
              </a:rPr>
              <a:t>Careers in Engineering</a:t>
            </a:r>
            <a:endParaRPr lang="en-US" dirty="0"/>
          </a:p>
        </p:txBody>
      </p:sp>
    </p:spTree>
    <p:extLst>
      <p:ext uri="{BB962C8B-B14F-4D97-AF65-F5344CB8AC3E}">
        <p14:creationId xmlns:p14="http://schemas.microsoft.com/office/powerpoint/2010/main" val="30593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Science Core</a:t>
            </a:r>
            <a:endParaRPr lang="en-US" dirty="0"/>
          </a:p>
        </p:txBody>
      </p:sp>
      <p:sp>
        <p:nvSpPr>
          <p:cNvPr id="5" name="Content Placeholder 4"/>
          <p:cNvSpPr>
            <a:spLocks noGrp="1"/>
          </p:cNvSpPr>
          <p:nvPr>
            <p:ph idx="1"/>
          </p:nvPr>
        </p:nvSpPr>
        <p:spPr/>
        <p:txBody>
          <a:bodyPr>
            <a:normAutofit/>
          </a:bodyPr>
          <a:lstStyle/>
          <a:p>
            <a:r>
              <a:rPr lang="en-US" dirty="0"/>
              <a:t>Science Standard 1: </a:t>
            </a:r>
          </a:p>
          <a:p>
            <a:endParaRPr lang="en-US" dirty="0"/>
          </a:p>
          <a:p>
            <a:r>
              <a:rPr lang="en-US" dirty="0"/>
              <a:t>Students will understand that water changes state as it moves </a:t>
            </a:r>
            <a:r>
              <a:rPr lang="en-US" dirty="0" smtClean="0"/>
              <a:t>through </a:t>
            </a:r>
            <a:r>
              <a:rPr lang="en-US" dirty="0"/>
              <a:t>the water cycle.</a:t>
            </a:r>
          </a:p>
          <a:p>
            <a:endParaRPr lang="en-US" dirty="0"/>
          </a:p>
          <a:p>
            <a:r>
              <a:rPr lang="en-US" dirty="0"/>
              <a:t>• Objective 2: Describe the water cycle.</a:t>
            </a:r>
          </a:p>
          <a:p>
            <a:endParaRPr lang="en-US" dirty="0"/>
          </a:p>
          <a:p>
            <a:r>
              <a:rPr lang="en-US" dirty="0"/>
              <a:t>e. Describe how the water cycle relates to the water </a:t>
            </a:r>
            <a:r>
              <a:rPr lang="en-US" dirty="0" smtClean="0"/>
              <a:t>supply </a:t>
            </a:r>
            <a:r>
              <a:rPr lang="en-US" dirty="0"/>
              <a:t>in your community.</a:t>
            </a:r>
          </a:p>
        </p:txBody>
      </p:sp>
    </p:spTree>
    <p:extLst>
      <p:ext uri="{BB962C8B-B14F-4D97-AF65-F5344CB8AC3E}">
        <p14:creationId xmlns:p14="http://schemas.microsoft.com/office/powerpoint/2010/main" val="422503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Standards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Operations and Algebraic Thinking</a:t>
            </a:r>
            <a:endParaRPr lang="en-US" dirty="0"/>
          </a:p>
          <a:p>
            <a:endParaRPr lang="en-US" dirty="0"/>
          </a:p>
          <a:p>
            <a:r>
              <a:rPr lang="en-US" dirty="0"/>
              <a:t>2. Multiply or divide to solve word problems involving multiplicative </a:t>
            </a:r>
            <a:r>
              <a:rPr lang="en-US" dirty="0" smtClean="0"/>
              <a:t>comparison</a:t>
            </a:r>
            <a:r>
              <a:rPr lang="en-US" dirty="0"/>
              <a:t>, e.g., by using drawings and equations with a symbol </a:t>
            </a:r>
            <a:r>
              <a:rPr lang="en-US" dirty="0" smtClean="0"/>
              <a:t>for </a:t>
            </a:r>
            <a:r>
              <a:rPr lang="en-US" dirty="0"/>
              <a:t>the unknown number to represent the problem, distinguishing </a:t>
            </a:r>
            <a:r>
              <a:rPr lang="en-US" dirty="0" smtClean="0"/>
              <a:t>multiplicative </a:t>
            </a:r>
            <a:r>
              <a:rPr lang="en-US" dirty="0"/>
              <a:t>comparison from additive comparison</a:t>
            </a:r>
            <a:r>
              <a:rPr lang="en-US" dirty="0" smtClean="0"/>
              <a:t>.</a:t>
            </a:r>
            <a:endParaRPr lang="en-US" dirty="0"/>
          </a:p>
          <a:p>
            <a:r>
              <a:rPr lang="en-US" dirty="0"/>
              <a:t>3. Solve multistep word problems posed with whole numbers and </a:t>
            </a:r>
            <a:r>
              <a:rPr lang="en-US" dirty="0" smtClean="0"/>
              <a:t>having </a:t>
            </a:r>
            <a:r>
              <a:rPr lang="en-US" dirty="0"/>
              <a:t>whole-number answers using the four operations, including </a:t>
            </a:r>
            <a:r>
              <a:rPr lang="en-US" dirty="0" smtClean="0"/>
              <a:t>problems </a:t>
            </a:r>
            <a:r>
              <a:rPr lang="en-US" dirty="0"/>
              <a:t>in which remainders must be interpreted. Represent these </a:t>
            </a:r>
            <a:r>
              <a:rPr lang="en-US" dirty="0" smtClean="0"/>
              <a:t>problems </a:t>
            </a:r>
            <a:r>
              <a:rPr lang="en-US" dirty="0"/>
              <a:t>using equations with a letter standing for the unknown </a:t>
            </a:r>
            <a:r>
              <a:rPr lang="en-US" dirty="0" smtClean="0"/>
              <a:t>quantity</a:t>
            </a:r>
            <a:r>
              <a:rPr lang="en-US" dirty="0"/>
              <a:t>. Assess the reasonableness of answers using mental </a:t>
            </a:r>
            <a:r>
              <a:rPr lang="en-US" dirty="0" smtClean="0"/>
              <a:t>computation </a:t>
            </a:r>
            <a:r>
              <a:rPr lang="en-US" dirty="0"/>
              <a:t>and estimation strategies including rounding.</a:t>
            </a:r>
          </a:p>
        </p:txBody>
      </p:sp>
    </p:spTree>
    <p:extLst>
      <p:ext uri="{BB962C8B-B14F-4D97-AF65-F5344CB8AC3E}">
        <p14:creationId xmlns:p14="http://schemas.microsoft.com/office/powerpoint/2010/main" val="294050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Standard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Measurement and Data</a:t>
            </a:r>
          </a:p>
          <a:p>
            <a:r>
              <a:rPr lang="en-US" dirty="0" smtClean="0"/>
              <a:t>Solve </a:t>
            </a:r>
            <a:r>
              <a:rPr lang="en-US" dirty="0"/>
              <a:t>problems involving measurement and conversion of measurements from a larger unit to a smaller unit. </a:t>
            </a:r>
          </a:p>
          <a:p>
            <a:r>
              <a:rPr lang="en-US" dirty="0" smtClean="0"/>
              <a:t>1. Know </a:t>
            </a:r>
            <a:r>
              <a:rPr lang="en-US" dirty="0"/>
              <a:t>relative sizes of measurement units within one system of units including km, m, cm; kg, g; </a:t>
            </a:r>
            <a:r>
              <a:rPr lang="en-US" dirty="0" err="1"/>
              <a:t>lb</a:t>
            </a:r>
            <a:r>
              <a:rPr lang="en-US" dirty="0"/>
              <a:t>, oz.; l, ml; </a:t>
            </a:r>
            <a:r>
              <a:rPr lang="en-US" dirty="0" err="1"/>
              <a:t>hr</a:t>
            </a:r>
            <a:r>
              <a:rPr lang="en-US" dirty="0"/>
              <a:t>, min, sec. Within a single system of measurement, express measurements in a larger unit in terms of a smaller unit. Record measurement equivalents in a two- column table. </a:t>
            </a:r>
            <a:r>
              <a:rPr lang="en-US" i="1" dirty="0"/>
              <a:t>For example, know that 1 </a:t>
            </a:r>
            <a:r>
              <a:rPr lang="en-US" i="1" dirty="0" err="1"/>
              <a:t>ft</a:t>
            </a:r>
            <a:r>
              <a:rPr lang="en-US" i="1" dirty="0"/>
              <a:t> is 12 times as long as 1 in. Express the length of a 4 </a:t>
            </a:r>
            <a:r>
              <a:rPr lang="en-US" i="1" dirty="0" err="1"/>
              <a:t>ft</a:t>
            </a:r>
            <a:r>
              <a:rPr lang="en-US" i="1" dirty="0"/>
              <a:t> snake as 48 in. Generate a conversion table for feet and inches listing the number pairs (1, 12), (2, 24), (3, 36), ... </a:t>
            </a:r>
            <a:endParaRPr lang="en-US" dirty="0"/>
          </a:p>
          <a:p>
            <a:r>
              <a:rPr lang="en-US" dirty="0" smtClean="0"/>
              <a:t>2. Use </a:t>
            </a:r>
            <a:r>
              <a:rPr lang="en-US" dirty="0"/>
              <a:t>the four operations to solve word problems involving distances, intervals of time, liquid volumes, masses of objects, and money, including problems involving simple fractions or decimals, and problems that require expressing measurements given in a larger unit in terms of a smaller unit. Represent measurement quantities using diagrams such as number line diagrams that feature a measurement scale. </a:t>
            </a:r>
          </a:p>
          <a:p>
            <a:endParaRPr lang="en-US" dirty="0"/>
          </a:p>
        </p:txBody>
      </p:sp>
    </p:spTree>
    <p:extLst>
      <p:ext uri="{BB962C8B-B14F-4D97-AF65-F5344CB8AC3E}">
        <p14:creationId xmlns:p14="http://schemas.microsoft.com/office/powerpoint/2010/main" val="393425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a:t>
            </a:r>
            <a:endParaRPr lang="en-US" dirty="0"/>
          </a:p>
        </p:txBody>
      </p:sp>
      <p:sp>
        <p:nvSpPr>
          <p:cNvPr id="3" name="Content Placeholder 2"/>
          <p:cNvSpPr>
            <a:spLocks noGrp="1"/>
          </p:cNvSpPr>
          <p:nvPr>
            <p:ph idx="1"/>
          </p:nvPr>
        </p:nvSpPr>
        <p:spPr/>
        <p:txBody>
          <a:bodyPr>
            <a:normAutofit/>
          </a:bodyPr>
          <a:lstStyle/>
          <a:p>
            <a:r>
              <a:rPr lang="en-US" dirty="0"/>
              <a:t>• Objective 3 </a:t>
            </a:r>
          </a:p>
          <a:p>
            <a:endParaRPr lang="en-US" dirty="0"/>
          </a:p>
          <a:p>
            <a:r>
              <a:rPr lang="en-US" dirty="0"/>
              <a:t>Analyze how human actions modify the physical </a:t>
            </a:r>
            <a:r>
              <a:rPr lang="en-US" dirty="0" smtClean="0"/>
              <a:t>environment</a:t>
            </a:r>
            <a:r>
              <a:rPr lang="en-US" dirty="0"/>
              <a:t>.</a:t>
            </a:r>
          </a:p>
          <a:p>
            <a:endParaRPr lang="en-US" dirty="0"/>
          </a:p>
          <a:p>
            <a:pPr marL="457200" indent="-457200">
              <a:buAutoNum type="alphaLcPeriod"/>
            </a:pPr>
            <a:r>
              <a:rPr lang="en-US" dirty="0" smtClean="0"/>
              <a:t>Describe </a:t>
            </a:r>
            <a:r>
              <a:rPr lang="en-US" dirty="0"/>
              <a:t>how and why humans have changed </a:t>
            </a:r>
            <a:r>
              <a:rPr lang="en-US" dirty="0" smtClean="0"/>
              <a:t>the physical </a:t>
            </a:r>
            <a:r>
              <a:rPr lang="en-US" dirty="0"/>
              <a:t>environment of Utah to meet their needs (e.g. </a:t>
            </a:r>
            <a:r>
              <a:rPr lang="en-US" dirty="0" smtClean="0"/>
              <a:t>reservoirs</a:t>
            </a:r>
            <a:r>
              <a:rPr lang="en-US" dirty="0"/>
              <a:t>, irrigation, climate, transportation </a:t>
            </a:r>
            <a:r>
              <a:rPr lang="en-US" dirty="0" err="1" smtClean="0"/>
              <a:t>systemsand</a:t>
            </a:r>
            <a:r>
              <a:rPr lang="en-US" dirty="0" smtClean="0"/>
              <a:t> </a:t>
            </a:r>
            <a:r>
              <a:rPr lang="en-US" dirty="0"/>
              <a:t>cities).</a:t>
            </a:r>
          </a:p>
        </p:txBody>
      </p:sp>
    </p:spTree>
    <p:extLst>
      <p:ext uri="{BB962C8B-B14F-4D97-AF65-F5344CB8AC3E}">
        <p14:creationId xmlns:p14="http://schemas.microsoft.com/office/powerpoint/2010/main" val="194236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 RI.4.3 Explain events, procedures, ideas, or concepts in a historical, scientific, or technical text, including </a:t>
            </a:r>
            <a:r>
              <a:rPr lang="en-US" dirty="0" smtClean="0"/>
              <a:t>what happened </a:t>
            </a:r>
            <a:r>
              <a:rPr lang="en-US" dirty="0"/>
              <a:t>and why, based on specific information in the text.</a:t>
            </a:r>
          </a:p>
          <a:p>
            <a:endParaRPr lang="en-US" dirty="0"/>
          </a:p>
          <a:p>
            <a:r>
              <a:rPr lang="en-US" dirty="0"/>
              <a:t>• W.4.2 Write informative/explanatory texts to examine a topic and convey ideas and information clearly.</a:t>
            </a:r>
          </a:p>
          <a:p>
            <a:endParaRPr lang="en-US" dirty="0"/>
          </a:p>
          <a:p>
            <a:r>
              <a:rPr lang="en-US" dirty="0"/>
              <a:t>• W.4.3 Write narratives to develop real or imagined experiences or events using effective technique, descriptive </a:t>
            </a:r>
            <a:r>
              <a:rPr lang="en-US" dirty="0" smtClean="0"/>
              <a:t>details</a:t>
            </a:r>
            <a:r>
              <a:rPr lang="en-US" dirty="0"/>
              <a:t>, and clear event sequences</a:t>
            </a:r>
          </a:p>
          <a:p>
            <a:endParaRPr lang="en-US" dirty="0"/>
          </a:p>
          <a:p>
            <a:r>
              <a:rPr lang="en-US" dirty="0"/>
              <a:t>• W.4.2c Link ideas within categories of information using words and phrases (e.g., another, for example, also, because)</a:t>
            </a:r>
          </a:p>
        </p:txBody>
      </p:sp>
    </p:spTree>
    <p:extLst>
      <p:ext uri="{BB962C8B-B14F-4D97-AF65-F5344CB8AC3E}">
        <p14:creationId xmlns:p14="http://schemas.microsoft.com/office/powerpoint/2010/main" val="73655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Pre-Assessment	</a:t>
            </a:r>
            <a:endParaRPr lang="en-US" dirty="0"/>
          </a:p>
        </p:txBody>
      </p:sp>
      <p:sp>
        <p:nvSpPr>
          <p:cNvPr id="3" name="Content Placeholder 2"/>
          <p:cNvSpPr>
            <a:spLocks noGrp="1"/>
          </p:cNvSpPr>
          <p:nvPr>
            <p:ph idx="1"/>
          </p:nvPr>
        </p:nvSpPr>
        <p:spPr/>
        <p:txBody>
          <a:bodyPr/>
          <a:lstStyle/>
          <a:p>
            <a:r>
              <a:rPr lang="en-US" dirty="0" smtClean="0"/>
              <a:t>Freshwater 101 quiz</a:t>
            </a:r>
            <a:endParaRPr lang="en-US" dirty="0"/>
          </a:p>
          <a:p>
            <a:endParaRPr lang="en-US" dirty="0"/>
          </a:p>
        </p:txBody>
      </p:sp>
      <p:pic>
        <p:nvPicPr>
          <p:cNvPr id="4" name="Picture 3" descr="wate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1" y="2501900"/>
            <a:ext cx="4762500" cy="3810000"/>
          </a:xfrm>
          <a:prstGeom prst="rect">
            <a:avLst/>
          </a:prstGeom>
        </p:spPr>
      </p:pic>
    </p:spTree>
    <p:extLst>
      <p:ext uri="{BB962C8B-B14F-4D97-AF65-F5344CB8AC3E}">
        <p14:creationId xmlns:p14="http://schemas.microsoft.com/office/powerpoint/2010/main" val="17206294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 Cycle: What is It?</a:t>
            </a:r>
            <a:endParaRPr lang="en-US" dirty="0"/>
          </a:p>
        </p:txBody>
      </p:sp>
      <p:pic>
        <p:nvPicPr>
          <p:cNvPr id="4" name="Content Placeholder 3" descr="Screen Shot 2013-11-11 at 4.14.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500" t="400" r="3167" b="5088"/>
          <a:stretch/>
        </p:blipFill>
        <p:spPr>
          <a:xfrm>
            <a:off x="800100" y="1524319"/>
            <a:ext cx="7035800" cy="3822382"/>
          </a:xfrm>
        </p:spPr>
      </p:pic>
      <p:sp>
        <p:nvSpPr>
          <p:cNvPr id="5" name="TextBox 4"/>
          <p:cNvSpPr txBox="1"/>
          <p:nvPr/>
        </p:nvSpPr>
        <p:spPr>
          <a:xfrm>
            <a:off x="1219200" y="5575300"/>
            <a:ext cx="3537372" cy="369332"/>
          </a:xfrm>
          <a:prstGeom prst="rect">
            <a:avLst/>
          </a:prstGeom>
          <a:noFill/>
        </p:spPr>
        <p:txBody>
          <a:bodyPr wrap="none" rtlCol="0">
            <a:spAutoFit/>
          </a:bodyPr>
          <a:lstStyle/>
          <a:p>
            <a:r>
              <a:rPr lang="en-US" dirty="0" smtClean="0">
                <a:hlinkClick r:id="rId3"/>
              </a:rPr>
              <a:t>The Water Cycle: See it in action</a:t>
            </a:r>
            <a:endParaRPr lang="en-US" dirty="0"/>
          </a:p>
        </p:txBody>
      </p:sp>
    </p:spTree>
    <p:extLst>
      <p:ext uri="{BB962C8B-B14F-4D97-AF65-F5344CB8AC3E}">
        <p14:creationId xmlns:p14="http://schemas.microsoft.com/office/powerpoint/2010/main" val="2212625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Drop in the Bucket</a:t>
            </a:r>
            <a:endParaRPr lang="en-US" dirty="0"/>
          </a:p>
        </p:txBody>
      </p:sp>
      <p:sp>
        <p:nvSpPr>
          <p:cNvPr id="3" name="Content Placeholder 2"/>
          <p:cNvSpPr>
            <a:spLocks noGrp="1"/>
          </p:cNvSpPr>
          <p:nvPr>
            <p:ph idx="1"/>
          </p:nvPr>
        </p:nvSpPr>
        <p:spPr/>
        <p:txBody>
          <a:bodyPr>
            <a:normAutofit lnSpcReduction="10000"/>
          </a:bodyPr>
          <a:lstStyle/>
          <a:p>
            <a:r>
              <a:rPr lang="en-US" dirty="0" smtClean="0"/>
              <a:t>How much of the Earth’s water is fresh?</a:t>
            </a:r>
          </a:p>
          <a:p>
            <a:endParaRPr lang="en-US" dirty="0"/>
          </a:p>
          <a:p>
            <a:r>
              <a:rPr lang="en-US" dirty="0" smtClean="0">
                <a:hlinkClick r:id="rId2"/>
              </a:rPr>
              <a:t>Freshwater: Why Care About Water?</a:t>
            </a:r>
            <a:endParaRPr lang="en-US" dirty="0" smtClean="0"/>
          </a:p>
          <a:p>
            <a:endParaRPr lang="en-US" b="0" dirty="0" smtClean="0"/>
          </a:p>
          <a:p>
            <a:r>
              <a:rPr lang="en-US" dirty="0" smtClean="0"/>
              <a:t>Water is a limited natural resource. </a:t>
            </a:r>
            <a:endParaRPr lang="en-US" dirty="0"/>
          </a:p>
          <a:p>
            <a:r>
              <a:rPr lang="en-US" dirty="0" smtClean="0"/>
              <a:t>	-- unavailable</a:t>
            </a:r>
          </a:p>
          <a:p>
            <a:r>
              <a:rPr lang="en-US" dirty="0"/>
              <a:t>	</a:t>
            </a:r>
            <a:r>
              <a:rPr lang="en-US" dirty="0" smtClean="0"/>
              <a:t>-- unequal distribution</a:t>
            </a:r>
          </a:p>
          <a:p>
            <a:r>
              <a:rPr lang="en-US" dirty="0"/>
              <a:t>	</a:t>
            </a:r>
            <a:r>
              <a:rPr lang="en-US" dirty="0" smtClean="0"/>
              <a:t>-- pollution</a:t>
            </a:r>
          </a:p>
          <a:p>
            <a:endParaRPr lang="en-US" dirty="0"/>
          </a:p>
          <a:p>
            <a:r>
              <a:rPr lang="en-US" dirty="0" smtClean="0">
                <a:hlinkClick r:id="rId3"/>
              </a:rPr>
              <a:t>Freshwater and how it is used</a:t>
            </a:r>
            <a:endParaRPr lang="en-US" dirty="0" smtClean="0"/>
          </a:p>
        </p:txBody>
      </p:sp>
    </p:spTree>
    <p:extLst>
      <p:ext uri="{BB962C8B-B14F-4D97-AF65-F5344CB8AC3E}">
        <p14:creationId xmlns:p14="http://schemas.microsoft.com/office/powerpoint/2010/main" val="4036610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101</TotalTime>
  <Words>725</Words>
  <Application>Microsoft Macintosh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Essential</vt:lpstr>
      <vt:lpstr>4th Grade Stem</vt:lpstr>
      <vt:lpstr>Science Core</vt:lpstr>
      <vt:lpstr>Math Standards</vt:lpstr>
      <vt:lpstr>Math Standard</vt:lpstr>
      <vt:lpstr>Social Studies</vt:lpstr>
      <vt:lpstr>Language Arts</vt:lpstr>
      <vt:lpstr>Pre-Assessment </vt:lpstr>
      <vt:lpstr>The Water Cycle: What is It?</vt:lpstr>
      <vt:lpstr>A Drop in the Bucket</vt:lpstr>
      <vt:lpstr>Math and Writing </vt:lpstr>
      <vt:lpstr>Water Outlook in Utah</vt:lpstr>
      <vt:lpstr>Water Use in Utah</vt:lpstr>
      <vt:lpstr>Images</vt:lpstr>
      <vt:lpstr>Water Images</vt:lpstr>
      <vt:lpstr>Water Projects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Stem</dc:title>
  <dc:creator>Melissa Garber</dc:creator>
  <cp:lastModifiedBy>Barbara Gentry</cp:lastModifiedBy>
  <cp:revision>11</cp:revision>
  <dcterms:created xsi:type="dcterms:W3CDTF">2013-11-11T22:11:57Z</dcterms:created>
  <dcterms:modified xsi:type="dcterms:W3CDTF">2013-11-15T20:27:50Z</dcterms:modified>
</cp:coreProperties>
</file>